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Roboto"/>
      <p:regular r:id="rId26"/>
      <p:bold r:id="rId27"/>
      <p:italic r:id="rId28"/>
      <p:boldItalic r:id="rId29"/>
    </p:embeddedFont>
    <p:embeddedFont>
      <p:font typeface="Raleway Medium"/>
      <p:regular r:id="rId30"/>
      <p:bold r:id="rId31"/>
      <p:italic r:id="rId32"/>
      <p:boldItalic r:id="rId33"/>
    </p:embeddedFont>
    <p:embeddedFont>
      <p:font typeface="Roboto Mon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aleway-regular.fntdata"/><Relationship Id="rId21" Type="http://schemas.openxmlformats.org/officeDocument/2006/relationships/slide" Target="slides/slide17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alewayMedium-bold.fntdata"/><Relationship Id="rId30" Type="http://schemas.openxmlformats.org/officeDocument/2006/relationships/font" Target="fonts/RalewayMedium-regular.fntdata"/><Relationship Id="rId11" Type="http://schemas.openxmlformats.org/officeDocument/2006/relationships/slide" Target="slides/slide7.xml"/><Relationship Id="rId33" Type="http://schemas.openxmlformats.org/officeDocument/2006/relationships/font" Target="fonts/RalewayMedium-boldItalic.fntdata"/><Relationship Id="rId10" Type="http://schemas.openxmlformats.org/officeDocument/2006/relationships/slide" Target="slides/slide6.xml"/><Relationship Id="rId32" Type="http://schemas.openxmlformats.org/officeDocument/2006/relationships/font" Target="fonts/RalewayMedium-italic.fntdata"/><Relationship Id="rId13" Type="http://schemas.openxmlformats.org/officeDocument/2006/relationships/slide" Target="slides/slide9.xml"/><Relationship Id="rId35" Type="http://schemas.openxmlformats.org/officeDocument/2006/relationships/font" Target="fonts/RobotoMono-bold.fntdata"/><Relationship Id="rId12" Type="http://schemas.openxmlformats.org/officeDocument/2006/relationships/slide" Target="slides/slide8.xml"/><Relationship Id="rId34" Type="http://schemas.openxmlformats.org/officeDocument/2006/relationships/font" Target="fonts/RobotoMono-regular.fntdata"/><Relationship Id="rId15" Type="http://schemas.openxmlformats.org/officeDocument/2006/relationships/slide" Target="slides/slide11.xml"/><Relationship Id="rId37" Type="http://schemas.openxmlformats.org/officeDocument/2006/relationships/font" Target="fonts/RobotoMono-boldItalic.fntdata"/><Relationship Id="rId14" Type="http://schemas.openxmlformats.org/officeDocument/2006/relationships/slide" Target="slides/slide10.xml"/><Relationship Id="rId36" Type="http://schemas.openxmlformats.org/officeDocument/2006/relationships/font" Target="fonts/RobotoMono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gif>
</file>

<file path=ppt/media/image13.gif>
</file>

<file path=ppt/media/image14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5706ee058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" name="Google Shape;39;g5706ee058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ebe3ea4d1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ebe3ea4d1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ebe3ea4d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ebe3ea4d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ebe3ea4d1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ebe3ea4d1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ebe3ea4d1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ebe3ea4d1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ebe3ea4d1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ebe3ea4d1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4ebe3ea4d1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4ebe3ea4d1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ebe3ea4d1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ebe3ea4d1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6e72ac77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56e72ac77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5706ee058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5706ee058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5706ee0589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5706ee058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4f0dd756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4f0dd756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4ebe3ea4d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4ebe3ea4d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4ebe3ea4d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4ebe3ea4d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ebe3ea4d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ebe3ea4d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ebe3ea4d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ebe3ea4d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ebe3ea4d1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ebe3ea4d1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m branco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1115550" y="2042700"/>
            <a:ext cx="6912900" cy="10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Raleway"/>
              <a:buNone/>
              <a:defRPr b="1" sz="48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-título">
  <p:cSld name="MAIN_POI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" name="Google Shape;1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o Simples">
  <p:cSld name="MAIN_POINT_1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0" name="Google Shape;2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6"/>
          <p:cNvSpPr txBox="1"/>
          <p:nvPr>
            <p:ph type="title"/>
          </p:nvPr>
        </p:nvSpPr>
        <p:spPr>
          <a:xfrm>
            <a:off x="265500" y="831275"/>
            <a:ext cx="4045200" cy="1884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4" name="Google Shape;24;p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leway"/>
              <a:buNone/>
              <a:defRPr sz="21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" name="Google Shape;25;p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idx="1" type="body"/>
          </p:nvPr>
        </p:nvSpPr>
        <p:spPr>
          <a:xfrm>
            <a:off x="1587700" y="4451725"/>
            <a:ext cx="56217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1pPr>
          </a:lstStyle>
          <a:p/>
        </p:txBody>
      </p:sp>
      <p:sp>
        <p:nvSpPr>
          <p:cNvPr id="29" name="Google Shape;2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/>
          <p:nvPr>
            <p:ph hasCustomPrompt="1" type="title"/>
          </p:nvPr>
        </p:nvSpPr>
        <p:spPr>
          <a:xfrm>
            <a:off x="311700" y="1716900"/>
            <a:ext cx="8520600" cy="1709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Raleway"/>
              <a:buNone/>
              <a:defRPr b="1" sz="120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" name="Google Shape;32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1">
  <p:cSld name="TITLE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5" name="Google Shape;35;p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6" name="Google Shape;3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2550" y="706800"/>
            <a:ext cx="5129700" cy="359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/>
        </p:nvSpPr>
        <p:spPr>
          <a:xfrm>
            <a:off x="304350" y="354300"/>
            <a:ext cx="85353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</a:pPr>
            <a:r>
              <a:rPr b="1" i="0" lang="pt-BR" sz="2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Estrutura</a:t>
            </a:r>
            <a:endParaRPr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3" name="Google Shape;93;p19"/>
          <p:cNvSpPr txBox="1"/>
          <p:nvPr/>
        </p:nvSpPr>
        <p:spPr>
          <a:xfrm>
            <a:off x="539000" y="1062575"/>
            <a:ext cx="7884600" cy="346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Roboto"/>
              <a:buChar char="➔"/>
            </a:pPr>
            <a:r>
              <a:rPr b="1" i="0" lang="pt-BR" sz="2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Tag </a:t>
            </a:r>
            <a:r>
              <a:rPr b="0" i="0" lang="pt-BR" sz="2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&lt;umaTag&gt;&lt;/umaTag&gt;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None/>
            </a:pPr>
            <a:r>
              <a:rPr b="0" i="0" lang="pt-BR" sz="2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 tag associa um nome a um conjunto de dados.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Roboto"/>
              <a:buChar char="➔"/>
            </a:pPr>
            <a:r>
              <a:rPr b="1" i="0" lang="pt-BR" sz="2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Elemento </a:t>
            </a:r>
            <a:r>
              <a:rPr b="0" i="0" lang="pt-BR" sz="2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&lt;...&gt;conteúdo do elemento&lt;/...&gt;</a:t>
            </a:r>
            <a:endParaRPr b="0" i="0" sz="2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None/>
            </a:pPr>
            <a:r>
              <a:rPr b="0" i="0" lang="pt-BR" sz="2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É o objeto contido dentro de uma tag. Pode incluir outros elementos e estar relacionado com outros elementos.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Roboto"/>
              <a:buChar char="➔"/>
            </a:pPr>
            <a:r>
              <a:rPr b="1" i="0" lang="pt-BR" sz="2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Atributos </a:t>
            </a:r>
            <a:r>
              <a:rPr b="0" i="0" lang="pt-BR" sz="2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&lt;... id=”4” cor=”amarelo”&gt;&lt;/...&gt;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boto"/>
              <a:buNone/>
            </a:pPr>
            <a:r>
              <a:rPr b="0" i="0" lang="pt-BR" sz="2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Descrevem mais informações sobre o elemento que está contido.</a:t>
            </a:r>
            <a:endParaRPr b="0" i="0" sz="2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/>
        </p:nvSpPr>
        <p:spPr>
          <a:xfrm>
            <a:off x="448450" y="601425"/>
            <a:ext cx="85353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</a:pPr>
            <a:r>
              <a:rPr b="1" i="0" lang="pt-BR" sz="3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Estrutura</a:t>
            </a:r>
            <a:endParaRPr i="0" sz="3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9" name="Google Shape;99;p20"/>
          <p:cNvSpPr/>
          <p:nvPr/>
        </p:nvSpPr>
        <p:spPr>
          <a:xfrm>
            <a:off x="1876326" y="1650150"/>
            <a:ext cx="5213700" cy="2821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0"/>
          <p:cNvSpPr txBox="1"/>
          <p:nvPr/>
        </p:nvSpPr>
        <p:spPr>
          <a:xfrm>
            <a:off x="1529225" y="1579875"/>
            <a:ext cx="5739900" cy="29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400"/>
              <a:buFont typeface="Roboto Mono"/>
              <a:buNone/>
            </a:pPr>
            <a:r>
              <a:rPr b="1" i="0" lang="pt-BR" sz="2400" u="none" cap="none" strike="noStrike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&lt;pessoa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400"/>
              <a:buFont typeface="Roboto Mono"/>
              <a:buNone/>
            </a:pPr>
            <a:r>
              <a:rPr b="1" i="0" lang="pt-BR" sz="2400" u="none" cap="none" strike="noStrike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nome =   </a:t>
            </a:r>
            <a:r>
              <a:rPr b="0" i="0" lang="pt-BR" sz="2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”Homer”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400"/>
              <a:buFont typeface="Roboto Mono"/>
              <a:buNone/>
            </a:pPr>
            <a:r>
              <a:rPr b="1" i="0" lang="pt-BR" sz="2400" u="none" cap="none" strike="noStrike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sobrenome=</a:t>
            </a:r>
            <a:r>
              <a:rPr b="0" i="0" lang="pt-BR" sz="2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”Simpson”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400"/>
              <a:buFont typeface="Roboto Mono"/>
              <a:buNone/>
            </a:pPr>
            <a:r>
              <a:rPr b="1" i="0" lang="pt-BR" sz="2400" u="none" cap="none" strike="noStrike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cidade=</a:t>
            </a:r>
            <a:r>
              <a:rPr b="0" i="0" lang="pt-BR" sz="2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”Springfield”</a:t>
            </a:r>
            <a:r>
              <a:rPr b="1" i="0" lang="pt-BR" sz="2400" u="none" cap="none" strike="noStrike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400"/>
              <a:buFont typeface="Roboto Mono"/>
              <a:buNone/>
            </a:pPr>
            <a:r>
              <a:rPr b="1" i="0" lang="pt-BR" sz="2400" u="none" cap="none" strike="noStrike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&lt;elemento&gt;&lt;/elemento&gt;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400"/>
              <a:buFont typeface="Roboto Mono"/>
              <a:buNone/>
            </a:pPr>
            <a:r>
              <a:rPr b="1" i="0" lang="pt-BR" sz="2400" u="none" cap="none" strike="noStrike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&lt;/pessoa&gt;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0"/>
          <p:cNvSpPr/>
          <p:nvPr/>
        </p:nvSpPr>
        <p:spPr>
          <a:xfrm>
            <a:off x="2437550" y="2227100"/>
            <a:ext cx="1342800" cy="3810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2" name="Google Shape;102;p20"/>
          <p:cNvCxnSpPr>
            <a:stCxn id="101" idx="1"/>
          </p:cNvCxnSpPr>
          <p:nvPr/>
        </p:nvCxnSpPr>
        <p:spPr>
          <a:xfrm rot="10800000">
            <a:off x="1626650" y="2417600"/>
            <a:ext cx="810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lg" w="lg" type="triangle"/>
          </a:ln>
        </p:spPr>
      </p:cxnSp>
      <p:sp>
        <p:nvSpPr>
          <p:cNvPr id="103" name="Google Shape;103;p20"/>
          <p:cNvSpPr txBox="1"/>
          <p:nvPr/>
        </p:nvSpPr>
        <p:spPr>
          <a:xfrm>
            <a:off x="160250" y="2161100"/>
            <a:ext cx="14028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Atributo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0"/>
          <p:cNvSpPr/>
          <p:nvPr/>
        </p:nvSpPr>
        <p:spPr>
          <a:xfrm>
            <a:off x="3989650" y="2227100"/>
            <a:ext cx="1605300" cy="3810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5" name="Google Shape;105;p20"/>
          <p:cNvCxnSpPr>
            <a:stCxn id="104" idx="0"/>
          </p:cNvCxnSpPr>
          <p:nvPr/>
        </p:nvCxnSpPr>
        <p:spPr>
          <a:xfrm rot="10800000">
            <a:off x="4792300" y="1507700"/>
            <a:ext cx="0" cy="7194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lg" w="lg" type="triangle"/>
          </a:ln>
        </p:spPr>
      </p:cxnSp>
      <p:sp>
        <p:nvSpPr>
          <p:cNvPr id="106" name="Google Shape;106;p20"/>
          <p:cNvSpPr txBox="1"/>
          <p:nvPr/>
        </p:nvSpPr>
        <p:spPr>
          <a:xfrm>
            <a:off x="4198850" y="1018100"/>
            <a:ext cx="14028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  Valor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/>
        </p:nvSpPr>
        <p:spPr>
          <a:xfrm>
            <a:off x="228150" y="896400"/>
            <a:ext cx="85353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None/>
            </a:pPr>
            <a:r>
              <a:rPr b="1" i="0" lang="pt-BR" sz="3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Comentários</a:t>
            </a:r>
            <a:endParaRPr i="0" sz="3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2" name="Google Shape;112;p21"/>
          <p:cNvSpPr/>
          <p:nvPr/>
        </p:nvSpPr>
        <p:spPr>
          <a:xfrm>
            <a:off x="1965150" y="2200574"/>
            <a:ext cx="5213700" cy="12126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1"/>
          <p:cNvSpPr txBox="1"/>
          <p:nvPr/>
        </p:nvSpPr>
        <p:spPr>
          <a:xfrm>
            <a:off x="1702050" y="2329874"/>
            <a:ext cx="5739900" cy="9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400"/>
              <a:buFont typeface="Roboto Mono"/>
              <a:buNone/>
            </a:pPr>
            <a:r>
              <a:rPr b="1" i="0" lang="pt-BR" sz="2400" u="none" cap="none" strike="noStrike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&lt;!-- </a:t>
            </a:r>
            <a:r>
              <a:rPr b="0" i="1" lang="pt-BR" sz="24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Comentários</a:t>
            </a:r>
            <a:r>
              <a:rPr b="1" i="0" lang="pt-BR" sz="2400" u="none" cap="none" strike="noStrike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 --&gt;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/>
        </p:nvSpPr>
        <p:spPr>
          <a:xfrm>
            <a:off x="702825" y="397375"/>
            <a:ext cx="69762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latin typeface="Raleway"/>
                <a:ea typeface="Raleway"/>
                <a:cs typeface="Raleway"/>
                <a:sym typeface="Raleway"/>
              </a:rPr>
              <a:t>Representação gráfica de um botão</a:t>
            </a:r>
            <a:endParaRPr b="1" sz="24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950" y="1211275"/>
            <a:ext cx="6896100" cy="264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/>
        </p:nvSpPr>
        <p:spPr>
          <a:xfrm>
            <a:off x="689550" y="672625"/>
            <a:ext cx="69762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latin typeface="Raleway"/>
                <a:ea typeface="Raleway"/>
                <a:cs typeface="Raleway"/>
                <a:sym typeface="Raleway"/>
              </a:rPr>
              <a:t>Representação gráfica de um texto</a:t>
            </a:r>
            <a:endParaRPr b="1" sz="24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8725" y="1486525"/>
            <a:ext cx="6686550" cy="192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/>
        </p:nvSpPr>
        <p:spPr>
          <a:xfrm>
            <a:off x="410375" y="346175"/>
            <a:ext cx="69762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latin typeface="Raleway"/>
                <a:ea typeface="Raleway"/>
                <a:cs typeface="Raleway"/>
                <a:sym typeface="Raleway"/>
              </a:rPr>
              <a:t>Representação gráfica de um campo para inserção de texto</a:t>
            </a:r>
            <a:endParaRPr b="1" sz="24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31" name="Google Shape;1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9175" y="1922100"/>
            <a:ext cx="7105650" cy="150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/>
        </p:nvSpPr>
        <p:spPr>
          <a:xfrm>
            <a:off x="954213" y="221075"/>
            <a:ext cx="69762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latin typeface="Raleway"/>
                <a:ea typeface="Raleway"/>
                <a:cs typeface="Raleway"/>
                <a:sym typeface="Raleway"/>
              </a:rPr>
              <a:t>Como comunicar xml com java?</a:t>
            </a:r>
            <a:endParaRPr b="1"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7" name="Google Shape;137;p25"/>
          <p:cNvSpPr txBox="1"/>
          <p:nvPr/>
        </p:nvSpPr>
        <p:spPr>
          <a:xfrm>
            <a:off x="364825" y="1647750"/>
            <a:ext cx="8844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latin typeface="Raleway"/>
                <a:ea typeface="Raleway"/>
                <a:cs typeface="Raleway"/>
                <a:sym typeface="Raleway"/>
              </a:rPr>
              <a:t>XML </a:t>
            </a:r>
            <a:br>
              <a:rPr b="1" lang="pt-BR" sz="2400">
                <a:latin typeface="Raleway"/>
                <a:ea typeface="Raleway"/>
                <a:cs typeface="Raleway"/>
                <a:sym typeface="Raleway"/>
              </a:rPr>
            </a:br>
            <a:r>
              <a:rPr b="1" lang="pt-BR" sz="2400">
                <a:latin typeface="Raleway"/>
                <a:ea typeface="Raleway"/>
                <a:cs typeface="Raleway"/>
                <a:sym typeface="Raleway"/>
              </a:rPr>
              <a:t> </a:t>
            </a:r>
            <a:endParaRPr b="1" sz="24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38" name="Google Shape;13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6951" y="3547450"/>
            <a:ext cx="6361426" cy="70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22300" y="1136437"/>
            <a:ext cx="5708519" cy="1535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0" name="Google Shape;140;p25"/>
          <p:cNvCxnSpPr/>
          <p:nvPr/>
        </p:nvCxnSpPr>
        <p:spPr>
          <a:xfrm>
            <a:off x="1293725" y="1904250"/>
            <a:ext cx="1220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1" name="Google Shape;141;p25"/>
          <p:cNvSpPr txBox="1"/>
          <p:nvPr/>
        </p:nvSpPr>
        <p:spPr>
          <a:xfrm>
            <a:off x="176725" y="3644375"/>
            <a:ext cx="8844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latin typeface="Raleway"/>
                <a:ea typeface="Raleway"/>
                <a:cs typeface="Raleway"/>
                <a:sym typeface="Raleway"/>
              </a:rPr>
              <a:t>Java</a:t>
            </a:r>
            <a:br>
              <a:rPr b="1" lang="pt-BR" sz="2400">
                <a:latin typeface="Raleway"/>
                <a:ea typeface="Raleway"/>
                <a:cs typeface="Raleway"/>
                <a:sym typeface="Raleway"/>
              </a:rPr>
            </a:br>
            <a:r>
              <a:rPr b="1" lang="pt-BR" sz="2400">
                <a:latin typeface="Raleway"/>
                <a:ea typeface="Raleway"/>
                <a:cs typeface="Raleway"/>
                <a:sym typeface="Raleway"/>
              </a:rPr>
              <a:t> </a:t>
            </a:r>
            <a:endParaRPr b="1" sz="2400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42" name="Google Shape;142;p25"/>
          <p:cNvCxnSpPr/>
          <p:nvPr/>
        </p:nvCxnSpPr>
        <p:spPr>
          <a:xfrm>
            <a:off x="1061125" y="3900875"/>
            <a:ext cx="1220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08602" y="-69300"/>
            <a:ext cx="10564150" cy="5282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6"/>
          <p:cNvSpPr txBox="1"/>
          <p:nvPr/>
        </p:nvSpPr>
        <p:spPr>
          <a:xfrm>
            <a:off x="441175" y="346175"/>
            <a:ext cx="84798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latin typeface="Raleway"/>
                <a:ea typeface="Raleway"/>
                <a:cs typeface="Raleway"/>
                <a:sym typeface="Raleway"/>
              </a:rPr>
              <a:t>Let’s to Android</a:t>
            </a:r>
            <a:endParaRPr b="1" sz="30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7800" y="743750"/>
            <a:ext cx="38100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1"/>
          <p:cNvSpPr txBox="1"/>
          <p:nvPr/>
        </p:nvSpPr>
        <p:spPr>
          <a:xfrm>
            <a:off x="831575" y="2119700"/>
            <a:ext cx="53370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latin typeface="Raleway"/>
                <a:ea typeface="Raleway"/>
                <a:cs typeface="Raleway"/>
                <a:sym typeface="Raleway"/>
              </a:rPr>
              <a:t>Começamos hoje</a:t>
            </a:r>
            <a:endParaRPr b="1" sz="3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latin typeface="Raleway"/>
                <a:ea typeface="Raleway"/>
                <a:cs typeface="Raleway"/>
                <a:sym typeface="Raleway"/>
              </a:rPr>
              <a:t> ANDROID!</a:t>
            </a:r>
            <a:endParaRPr b="1" sz="48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 txBox="1"/>
          <p:nvPr/>
        </p:nvSpPr>
        <p:spPr>
          <a:xfrm>
            <a:off x="1115550" y="2042700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Aula </a:t>
            </a:r>
            <a:r>
              <a:rPr b="1" lang="pt-BR" sz="3000">
                <a:latin typeface="Raleway"/>
                <a:ea typeface="Raleway"/>
                <a:cs typeface="Raleway"/>
                <a:sym typeface="Raleway"/>
              </a:rPr>
              <a:t>15</a:t>
            </a:r>
            <a:endParaRPr b="1" sz="30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latin typeface="Raleway"/>
                <a:ea typeface="Raleway"/>
                <a:cs typeface="Raleway"/>
                <a:sym typeface="Raleway"/>
              </a:rPr>
              <a:t>Introdução a Android e XML</a:t>
            </a:r>
            <a:endParaRPr b="1" sz="48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/>
          <p:nvPr/>
        </p:nvSpPr>
        <p:spPr>
          <a:xfrm>
            <a:off x="1115550" y="1551550"/>
            <a:ext cx="7250400" cy="26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400"/>
              <a:buFont typeface="Raleway Medium"/>
              <a:buChar char="➔"/>
            </a:pPr>
            <a:r>
              <a:rPr lang="pt-BR" sz="2400">
                <a:latin typeface="Raleway Medium"/>
                <a:ea typeface="Raleway Medium"/>
                <a:cs typeface="Raleway Medium"/>
                <a:sym typeface="Raleway Medium"/>
              </a:rPr>
              <a:t>Entender o ambiente de desenvolvimento do Android e todas suas ferramentas essenciais</a:t>
            </a:r>
            <a:endParaRPr sz="24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400"/>
              <a:buFont typeface="Raleway Medium"/>
              <a:buChar char="➔"/>
            </a:pPr>
            <a:r>
              <a:rPr lang="pt-BR" sz="2400">
                <a:latin typeface="Raleway Medium"/>
                <a:ea typeface="Raleway Medium"/>
                <a:cs typeface="Raleway Medium"/>
                <a:sym typeface="Raleway Medium"/>
              </a:rPr>
              <a:t>Aprender como montar interfaces gráficas dentro do android (Botões, Textos e Inputs)</a:t>
            </a:r>
            <a:endParaRPr sz="24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400"/>
              <a:buFont typeface="Raleway Medium"/>
              <a:buChar char="➔"/>
            </a:pPr>
            <a:r>
              <a:rPr lang="pt-BR" sz="2400">
                <a:latin typeface="Raleway Medium"/>
                <a:ea typeface="Raleway Medium"/>
                <a:cs typeface="Raleway Medium"/>
                <a:sym typeface="Raleway Medium"/>
              </a:rPr>
              <a:t>Comunicação </a:t>
            </a:r>
            <a:r>
              <a:rPr b="1" lang="pt-BR" sz="2400">
                <a:latin typeface="Raleway"/>
                <a:ea typeface="Raleway"/>
                <a:cs typeface="Raleway"/>
                <a:sym typeface="Raleway"/>
              </a:rPr>
              <a:t>Java -&gt; XML</a:t>
            </a:r>
            <a:endParaRPr b="1"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8" name="Google Shape;58;p13"/>
          <p:cNvSpPr txBox="1"/>
          <p:nvPr>
            <p:ph type="title"/>
          </p:nvPr>
        </p:nvSpPr>
        <p:spPr>
          <a:xfrm>
            <a:off x="1115550" y="493450"/>
            <a:ext cx="6912900" cy="10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/>
              <a:t>Objetivos</a:t>
            </a:r>
            <a:endParaRPr sz="3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875" y="1076325"/>
            <a:ext cx="8096250" cy="2990850"/>
          </a:xfrm>
          <a:prstGeom prst="rect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5775" y="428625"/>
            <a:ext cx="7143750" cy="42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1475" y="1551888"/>
            <a:ext cx="7301052" cy="203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/>
        </p:nvSpPr>
        <p:spPr>
          <a:xfrm>
            <a:off x="724200" y="3212725"/>
            <a:ext cx="7695600" cy="9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Roboto"/>
              <a:buNone/>
            </a:pPr>
            <a:r>
              <a:rPr b="1" i="0" lang="pt-BR" sz="3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Extensible Markup Language</a:t>
            </a:r>
            <a:endParaRPr i="0" sz="36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descr="xml-file-56a6f9dd3df78cf772913ac5.png" id="79" name="Google Shape;7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58900" y="1018725"/>
            <a:ext cx="2026200" cy="202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8"/>
          <p:cNvGrpSpPr/>
          <p:nvPr/>
        </p:nvGrpSpPr>
        <p:grpSpPr>
          <a:xfrm>
            <a:off x="1478900" y="1462076"/>
            <a:ext cx="6186200" cy="2219325"/>
            <a:chOff x="1211400" y="1874088"/>
            <a:chExt cx="6186200" cy="2219325"/>
          </a:xfrm>
        </p:grpSpPr>
        <p:sp>
          <p:nvSpPr>
            <p:cNvPr id="85" name="Google Shape;85;p18"/>
            <p:cNvSpPr txBox="1"/>
            <p:nvPr/>
          </p:nvSpPr>
          <p:spPr>
            <a:xfrm>
              <a:off x="3625100" y="2142100"/>
              <a:ext cx="3772500" cy="168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Roboto"/>
                <a:buNone/>
              </a:pPr>
              <a:r>
                <a:rPr b="0" i="0" lang="pt-BR" sz="26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Serve para </a:t>
              </a:r>
              <a:r>
                <a:rPr b="1" i="0" lang="pt-BR" sz="26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descrever informações</a:t>
              </a:r>
              <a:r>
                <a:rPr b="0" i="0" lang="pt-BR" sz="26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de forma </a:t>
              </a:r>
              <a:r>
                <a:rPr b="1" i="0" lang="pt-BR" sz="26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estruturada</a:t>
              </a:r>
              <a:r>
                <a:rPr b="0" i="0" lang="pt-BR" sz="26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images.jpeg" id="86" name="Google Shape;86;p1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211400" y="1874088"/>
              <a:ext cx="2057400" cy="2219325"/>
            </a:xfrm>
            <a:prstGeom prst="rect">
              <a:avLst/>
            </a:pr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pic>
      </p:grpSp>
      <p:sp>
        <p:nvSpPr>
          <p:cNvPr id="87" name="Google Shape;87;p18"/>
          <p:cNvSpPr txBox="1"/>
          <p:nvPr/>
        </p:nvSpPr>
        <p:spPr>
          <a:xfrm>
            <a:off x="751400" y="611975"/>
            <a:ext cx="4652700" cy="6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Para que serve?</a:t>
            </a:r>
            <a:endParaRPr sz="3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